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0000" cx="324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  <p:ext uri="GoogleSlidesCustomDataVersion2">
      <go:slidesCustomData xmlns:go="http://customooxmlschemas.google.com/" r:id="rId7" roundtripDataSignature="AMtx7mh3Hb9UizdZeYqq57iqDMQMd9hp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"/>
            <a:ext cx="32400000" cy="43199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hasCustomPrompt="1" type="title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4" name="Google Shape;24;p6"/>
          <p:cNvSpPr txBox="1"/>
          <p:nvPr>
            <p:ph idx="2" type="body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22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0"/>
          <p:cNvSpPr txBox="1"/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/>
        </p:txBody>
      </p:sp>
      <p:sp>
        <p:nvSpPr>
          <p:cNvPr id="39" name="Google Shape;39;p10"/>
          <p:cNvSpPr txBox="1"/>
          <p:nvPr>
            <p:ph idx="1" type="subTitle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/>
        </p:txBody>
      </p:sp>
      <p:sp>
        <p:nvSpPr>
          <p:cNvPr id="40" name="Google Shape;40;p10"/>
          <p:cNvSpPr txBox="1"/>
          <p:nvPr>
            <p:ph idx="2" type="body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819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Font typeface="Arial"/>
              <a:buChar char="●"/>
              <a:defRPr b="0" i="0" sz="9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858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858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858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858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858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858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858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858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8.png"/><Relationship Id="rId6" Type="http://schemas.openxmlformats.org/officeDocument/2006/relationships/image" Target="../media/image5.png"/><Relationship Id="rId7" Type="http://schemas.openxmlformats.org/officeDocument/2006/relationships/image" Target="../media/image7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/>
          <p:nvPr/>
        </p:nvSpPr>
        <p:spPr>
          <a:xfrm>
            <a:off x="1681650" y="1445675"/>
            <a:ext cx="10409400" cy="16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9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endParaRPr b="0" i="0" sz="95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3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681650" y="3687975"/>
            <a:ext cx="7295100" cy="24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6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Autor(es): </a:t>
            </a:r>
            <a:r>
              <a:rPr b="0" i="0" lang="pt-BR" sz="6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xxxxxxxxxxxxxxx</a:t>
            </a:r>
            <a:endParaRPr b="0" i="0" sz="65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Calibri"/>
              <a:buNone/>
            </a:pPr>
            <a:r>
              <a:t/>
            </a:r>
            <a:endParaRPr b="1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1681655" y="6177966"/>
            <a:ext cx="5072400" cy="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32250" spcFirstLastPara="1" rIns="32250" wrap="square" tIns="16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Apresentador(a):</a:t>
            </a:r>
            <a:endParaRPr b="0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681656" y="7119375"/>
            <a:ext cx="2950800" cy="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32250" spcFirstLastPara="1" rIns="32250" wrap="square" tIns="16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1000"/>
              <a:buFont typeface="Calibri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🖂 Email</a:t>
            </a:r>
            <a:endParaRPr b="1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/>
          <p:nvPr/>
        </p:nvSpPr>
        <p:spPr>
          <a:xfrm>
            <a:off x="681750" y="10571475"/>
            <a:ext cx="9294900" cy="1086600"/>
          </a:xfrm>
          <a:prstGeom prst="rect">
            <a:avLst/>
          </a:prstGeom>
          <a:solidFill>
            <a:srgbClr val="772E81"/>
          </a:solidFill>
          <a:ln>
            <a:noFill/>
          </a:ln>
          <a:effectLst>
            <a:outerShdw blurRad="57150" rotWithShape="0" algn="bl" dir="5400000" dist="19050">
              <a:srgbClr val="000000">
                <a:alpha val="49019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2645902" y="10716300"/>
            <a:ext cx="67251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50"/>
              <a:buFont typeface="Calibri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19550" y="13390588"/>
            <a:ext cx="5072401" cy="5335216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 txBox="1"/>
          <p:nvPr/>
        </p:nvSpPr>
        <p:spPr>
          <a:xfrm>
            <a:off x="1681650" y="11904763"/>
            <a:ext cx="9902400" cy="10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Calibri"/>
              <a:buNone/>
            </a:pPr>
            <a:r>
              <a:rPr b="1" i="0" lang="pt-BR" sz="3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 pôsteres devem seguir as seguintes normas</a:t>
            </a:r>
            <a:r>
              <a:rPr b="1" i="0" lang="pt-BR" sz="4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1" i="0" sz="4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681650" y="12771775"/>
            <a:ext cx="2287800" cy="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1000"/>
              <a:buFont typeface="Calibri"/>
              <a:buNone/>
            </a:pPr>
            <a:r>
              <a:rPr b="1" i="0" lang="pt-BR" sz="3600" u="none" cap="none" strike="noStrike">
                <a:solidFill>
                  <a:srgbClr val="772E81"/>
                </a:solidFill>
                <a:latin typeface="Calibri"/>
                <a:ea typeface="Calibri"/>
                <a:cs typeface="Calibri"/>
                <a:sym typeface="Calibri"/>
              </a:rPr>
              <a:t>Tamanho:</a:t>
            </a:r>
            <a:endParaRPr b="1" i="0" sz="3600" u="none" cap="none" strike="noStrike">
              <a:solidFill>
                <a:srgbClr val="772E8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6915250" y="12771775"/>
            <a:ext cx="3985200" cy="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1000"/>
              <a:buFont typeface="Calibri"/>
              <a:buNone/>
            </a:pPr>
            <a:r>
              <a:rPr b="1" i="1" lang="pt-BR" sz="3600" u="none" cap="none" strike="noStrike">
                <a:solidFill>
                  <a:srgbClr val="772E81"/>
                </a:solidFill>
                <a:latin typeface="Calibri"/>
                <a:ea typeface="Calibri"/>
                <a:cs typeface="Calibri"/>
                <a:sym typeface="Calibri"/>
              </a:rPr>
              <a:t>Template</a:t>
            </a:r>
            <a:r>
              <a:rPr b="1" i="1" lang="pt-BR" sz="3600" u="none" cap="none" strike="noStrike">
                <a:solidFill>
                  <a:srgbClr val="8A1532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b="1" i="0" lang="pt-BR" sz="3600" u="none" cap="none" strike="noStrike">
                <a:solidFill>
                  <a:srgbClr val="8A153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3600" u="none" cap="none" strike="noStrike">
              <a:solidFill>
                <a:srgbClr val="8A153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6915250" y="14214900"/>
            <a:ext cx="3985200" cy="49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pt-BR" sz="3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 itens obrigatórios deste </a:t>
            </a:r>
            <a:r>
              <a:rPr b="0" i="1" lang="pt-BR" sz="3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template</a:t>
            </a:r>
            <a:r>
              <a:rPr b="0" i="0" lang="pt-BR" sz="3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devem ser mantidos. O autor poderá optar por outra disposição das informações, bem como tamanho, cor e tipo da fonte. </a:t>
            </a:r>
            <a:endParaRPr b="0" i="0" sz="3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Google Shape;6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1750" y="20153300"/>
            <a:ext cx="10240775" cy="10866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"/>
          <p:cNvSpPr txBox="1"/>
          <p:nvPr/>
        </p:nvSpPr>
        <p:spPr>
          <a:xfrm>
            <a:off x="1681650" y="21759975"/>
            <a:ext cx="9902400" cy="120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000"/>
              <a:buFont typeface="Calibri"/>
              <a:buNone/>
            </a:pPr>
            <a:r>
              <a:rPr b="1" i="0" lang="pt-BR" sz="6000" u="none" cap="none" strike="noStrike">
                <a:solidFill>
                  <a:srgbClr val="772E81"/>
                </a:solidFill>
                <a:latin typeface="Calibri"/>
                <a:ea typeface="Calibri"/>
                <a:cs typeface="Calibri"/>
                <a:sym typeface="Calibri"/>
              </a:rPr>
              <a:t>Textuais</a:t>
            </a:r>
            <a:endParaRPr b="1" i="0" sz="6000" u="none" cap="none" strike="noStrike">
              <a:solidFill>
                <a:srgbClr val="772E8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000"/>
              <a:buFont typeface="Calibri"/>
              <a:buNone/>
            </a:pPr>
            <a:r>
              <a:t/>
            </a:r>
            <a:endParaRPr b="1" sz="6000">
              <a:solidFill>
                <a:srgbClr val="772E8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rPr b="1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Relato de experiência: </a:t>
            </a:r>
            <a:r>
              <a:rPr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Introdução, Objetivo, Descrição da atividade/experiência (contemplando local e público envolvido) e Considerações finais.</a:t>
            </a:r>
            <a:endParaRPr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450898" rtl="0" algn="just">
              <a:lnSpc>
                <a:spcPct val="150000"/>
              </a:lnSpc>
              <a:spcBef>
                <a:spcPts val="139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Pesquisa a partir da extensão: </a:t>
            </a:r>
            <a:r>
              <a:rPr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Introdução, Objetivo, Metodologia, Resultados e Conclusão. O número do protocolo de aprovação do Comitê de Ética em Pesquisa (CEP) para trabalhos envolvendo seres humanos deverá ser citado na seção de metodologia.</a:t>
            </a:r>
            <a:endParaRPr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13088375" y="10641250"/>
            <a:ext cx="10409400" cy="1086600"/>
          </a:xfrm>
          <a:prstGeom prst="rect">
            <a:avLst/>
          </a:prstGeom>
          <a:solidFill>
            <a:srgbClr val="772E81"/>
          </a:solidFill>
          <a:ln>
            <a:noFill/>
          </a:ln>
          <a:effectLst>
            <a:outerShdw blurRad="57150" rotWithShape="0" algn="bl" dir="5400000" dist="19050">
              <a:srgbClr val="000000">
                <a:alpha val="49019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13415075" y="10716300"/>
            <a:ext cx="12182700" cy="16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50"/>
              <a:buFont typeface="Calibri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DICAS PARA DIAGRAMAR O POSTER</a:t>
            </a:r>
            <a:endParaRPr b="1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50"/>
              <a:buFont typeface="Calibri"/>
              <a:buNone/>
            </a:pPr>
            <a:r>
              <a:t/>
            </a:r>
            <a:endParaRPr b="1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3088375" y="12194725"/>
            <a:ext cx="15261600" cy="148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Calibri"/>
              <a:buChar char="●"/>
            </a:pPr>
            <a:r>
              <a:rPr b="0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Utilize fundos neutros para facilitar a visualização do texto.</a:t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Calibri"/>
              <a:buChar char="●"/>
            </a:pPr>
            <a:r>
              <a:rPr b="0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Priorize a utilização de imagens e gráficos com pouco texto.</a:t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Calibri"/>
              <a:buChar char="●"/>
            </a:pPr>
            <a:r>
              <a:rPr b="0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Utilize fontes de fácil leitura (ex: arial, times) e de tamanho adequado.</a:t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540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1532"/>
              </a:buClr>
              <a:buSzPts val="3200"/>
              <a:buFont typeface="Noto Sans Symbols"/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Calibri"/>
              <a:buChar char="●"/>
            </a:pPr>
            <a:r>
              <a:rPr b="0" i="0" lang="pt-BR" sz="3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Procure utilizar imagens grandes e em alta resolução. Atente-se ao direitos autorais das imagens.</a:t>
            </a:r>
            <a:endParaRPr b="0" i="0" sz="3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1" name="Google Shape;7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625875" y="13857913"/>
            <a:ext cx="7149374" cy="474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625875" y="20443250"/>
            <a:ext cx="7728600" cy="2561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625869" y="25188938"/>
            <a:ext cx="8306925" cy="3756793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"/>
          <p:cNvSpPr txBox="1"/>
          <p:nvPr/>
        </p:nvSpPr>
        <p:spPr>
          <a:xfrm>
            <a:off x="14793425" y="29391550"/>
            <a:ext cx="5971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Fonte:  Banco de Imagens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13088375" y="31129675"/>
            <a:ext cx="8307000" cy="1086600"/>
          </a:xfrm>
          <a:prstGeom prst="rect">
            <a:avLst/>
          </a:prstGeom>
          <a:solidFill>
            <a:srgbClr val="772E81"/>
          </a:solidFill>
          <a:ln>
            <a:noFill/>
          </a:ln>
          <a:effectLst>
            <a:outerShdw blurRad="57150" rotWithShape="0" algn="bl" dir="5400000" dist="19050">
              <a:srgbClr val="000000">
                <a:alpha val="49019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50"/>
              <a:buFont typeface="Calibri"/>
              <a:buNone/>
            </a:pPr>
            <a:r>
              <a:rPr b="1" i="0" lang="pt-BR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OUTRAS INFORMAÇÕES</a:t>
            </a:r>
            <a:endParaRPr b="1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14090845" y="33307900"/>
            <a:ext cx="18367800" cy="42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pt-BR" sz="5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@ucpel</a:t>
            </a:r>
            <a:endParaRPr b="1" i="0" sz="5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pt-BR" sz="5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@ucpel </a:t>
            </a:r>
            <a:endParaRPr b="1" i="0" sz="5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pt-BR" sz="5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https://edr.ucpel.edu.br/extensao/mostra-da-extensao/</a:t>
            </a:r>
            <a:endParaRPr b="1" i="0" sz="5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7" name="Google Shape;77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3088375" y="33196727"/>
            <a:ext cx="1002470" cy="34384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